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notesMasterIdLst>
    <p:notesMasterId r:id="rId36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8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x="10080625" cy="7559675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138" autoAdjust="0"/>
  </p:normalViewPr>
  <p:slideViewPr>
    <p:cSldViewPr snapToGrid="0">
      <p:cViewPr>
        <p:scale>
          <a:sx n="100" d="100"/>
          <a:sy n="100" d="100"/>
        </p:scale>
        <p:origin x="1620" y="-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heme" Target="theme/theme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5FA4A-957F-473A-8E5C-EF522F0388D5}" type="datetimeFigureOut">
              <a:rPr lang="ru-RU" smtClean="0"/>
              <a:t>11.11.2022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B8116-CB85-4328-A262-3DE87ADD8C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741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948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Многослойный регрессор персептрона.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24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Нейросеть из библиотеки </a:t>
            </a:r>
            <a:r>
              <a:rPr lang="ru-RU" dirty="0" err="1"/>
              <a:t>tensorflow</a:t>
            </a:r>
            <a:r>
              <a:rPr lang="ru-RU" dirty="0"/>
              <a:t> старалась подстроиться к данным. Выглядят результаты «похоже» и красиво, но метрики разочаровывают. Лучшая обобщающая способность и меньшие значения ошибок на тестовом множестве оказались у нейросети, обученной с ранней остановкой. Но она тоже предсказывает гораздо хуже базовой модели.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156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графикам видно, что выбросы есть. Некоторые точки стоят очень далеко от общего облака.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Для поиска выбросов существуют разные методы: 3-х сигм или </a:t>
            </a:r>
            <a:r>
              <a:rPr lang="ru-RU" dirty="0" err="1"/>
              <a:t>межквартильных</a:t>
            </a:r>
            <a:r>
              <a:rPr lang="ru-RU" dirty="0"/>
              <a:t> расстояний.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Посмотрим, как они отработают на данном наборе данных.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08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2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первичных данных буду использовать метод </a:t>
            </a:r>
            <a:r>
              <a:rPr lang="ru-RU" dirty="0" err="1"/>
              <a:t>межквартильных</a:t>
            </a:r>
            <a:r>
              <a:rPr lang="ru-RU" dirty="0"/>
              <a:t> расстояний, чтобы получить более "чистые" данные.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68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Коэффициенты корреляции, близкие к 0, показывают отсутствие корреляции между целевыми и входными признаками. Предполагаем, что применение линейных моделей регрессии не даст приемлемого результата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34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Статистическими методами мы зависимостей не обнаружили.</a:t>
            </a:r>
            <a:br>
              <a:rPr lang="ru-RU" dirty="0"/>
            </a:br>
            <a:r>
              <a:rPr lang="ru-RU" dirty="0"/>
              <a:t>Для каждого из целевых признаков построим отдельную модель, следовательно выполним 3 задачи.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910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000" dirty="0"/>
              <a:t>Ни одна из выбранных мной моделей не оказалась подходящей  для наших данных. </a:t>
            </a:r>
            <a:br>
              <a:rPr lang="ru-RU" sz="1000" dirty="0"/>
            </a:br>
            <a:r>
              <a:rPr lang="ru-RU" sz="1000" dirty="0"/>
              <a:t>Коэффициент детерминации R2 близок к 0 для линейных моделей и метода опорных векторов. Значит, они не лучше базовой модели.</a:t>
            </a:r>
            <a:br>
              <a:rPr lang="ru-RU" sz="1000" dirty="0"/>
            </a:br>
            <a:r>
              <a:rPr lang="ru-RU" sz="1000" dirty="0"/>
              <a:t>И остальные метрики у них примерно совпадают с базовой моделью.</a:t>
            </a:r>
            <a:br>
              <a:rPr lang="ru-RU" sz="1000" dirty="0"/>
            </a:br>
            <a:r>
              <a:rPr lang="ru-RU" sz="1000" dirty="0"/>
              <a:t>Гораздо хуже линейных с </a:t>
            </a:r>
            <a:r>
              <a:rPr lang="ru-RU" sz="1000" dirty="0" err="1"/>
              <a:t>гиперпараметрами</a:t>
            </a:r>
            <a:r>
              <a:rPr lang="ru-RU" sz="1000" dirty="0"/>
              <a:t> по умолчанию отработали метод ближайших соседей и деревья решений. </a:t>
            </a:r>
            <a:br>
              <a:rPr lang="ru-RU" sz="1000" dirty="0"/>
            </a:br>
            <a:r>
              <a:rPr lang="ru-RU" sz="1000" dirty="0"/>
              <a:t>Случайный лес отработал лучше, чем одно дерево решений, но хуже, чем линейные модели.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963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Сложно визуализировать регрессию в многомерном пространстве. </a:t>
            </a:r>
          </a:p>
          <a:p>
            <a:r>
              <a:rPr lang="ru-RU" dirty="0"/>
              <a:t>Но даже на таком графике мы видим, насколько не соответствует лучшая модель исходным данным.</a:t>
            </a: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487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Ни одна из выбранных мной моделей не соответствует данным.</a:t>
            </a:r>
            <a:br>
              <a:rPr lang="ru-RU" dirty="0"/>
            </a:br>
            <a:r>
              <a:rPr lang="ru-RU" dirty="0"/>
              <a:t>R2 близок к 0 для линейных моделей и метода опорных векторов. Значит, они не лучше базовой модели.</a:t>
            </a:r>
            <a:br>
              <a:rPr lang="ru-RU" dirty="0"/>
            </a:br>
            <a:r>
              <a:rPr lang="ru-RU" dirty="0"/>
              <a:t>Остальные метрики у них примерно совпадают с базовой моделью.</a:t>
            </a:r>
            <a:br>
              <a:rPr lang="ru-RU" dirty="0"/>
            </a:br>
            <a:r>
              <a:rPr lang="ru-RU" dirty="0"/>
              <a:t>Гораздо хуже линейных с </a:t>
            </a:r>
            <a:r>
              <a:rPr lang="ru-RU" dirty="0" err="1"/>
              <a:t>гиперпараметрами</a:t>
            </a:r>
            <a:r>
              <a:rPr lang="ru-RU" dirty="0"/>
              <a:t> по умолчанию отработали деревья решений.</a:t>
            </a:r>
            <a:br>
              <a:rPr lang="ru-RU" dirty="0"/>
            </a:br>
            <a:r>
              <a:rPr lang="ru-RU" dirty="0"/>
              <a:t>Градиентный </a:t>
            </a:r>
            <a:r>
              <a:rPr lang="ru-RU" dirty="0" err="1"/>
              <a:t>бустинг</a:t>
            </a:r>
            <a:r>
              <a:rPr lang="ru-RU" dirty="0"/>
              <a:t> с параметрами по умолчанию отработал лучше дерева, сравнимо с базовой моделью.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952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1008000"/>
            <a:ext cx="502920" cy="3238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42" name="TextShape 4"/>
          <p:cNvSpPr txBox="1"/>
          <p:nvPr/>
        </p:nvSpPr>
        <p:spPr>
          <a:xfrm>
            <a:off x="6870600" y="698400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100D33A0-B782-41B7-A59B-4579A08D9DF7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83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27D6F563-EF83-4C63-A527-8BC0B3B68DBE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23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3FED30FD-DD30-4BCC-9CAF-5D8DAA41295B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64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87B26C98-EDEE-4641-B1DE-3B79AD044F90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6" name="TextShape 6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B575E201-E5B0-4AC3-A17C-27EB9D9B3722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8" name="PlaceHolder 6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9" name="TextShape 7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6A6C2AAF-2BCF-4CAF-9F45-D979127931FC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89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B7EA914D-0106-4437-A18F-1913C43EAE8F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330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C75DA488-E4E7-480A-BDA7-FFEB2CF07B1F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5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Образовательный центр МГТУ им. Н.Э. Баумана</a:t>
            </a: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Выпускная квалификационная работа </a:t>
            </a: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 курсу "</a:t>
            </a:r>
            <a:r>
              <a:rPr lang="ru-RU" sz="3200" b="1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Data</a:t>
            </a: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3200" b="1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Science</a:t>
            </a: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"</a:t>
            </a: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Слушатель: Хайрутдинов Рамиль</a:t>
            </a:r>
            <a:endParaRPr lang="ru-RU" sz="2400" b="0" strike="noStrike" spc="-1" dirty="0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792000" y="4680000"/>
            <a:ext cx="8566920" cy="220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600" b="1" strike="noStrike" spc="-1">
                <a:solidFill>
                  <a:srgbClr val="3465A4"/>
                </a:solidFill>
                <a:latin typeface="Arial"/>
                <a:ea typeface="DejaVu Sans"/>
              </a:rPr>
              <a:t>Тема: Прогнозирование конечных свойств 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600" b="1" strike="noStrike" spc="-1">
                <a:solidFill>
                  <a:srgbClr val="3465A4"/>
                </a:solidFill>
                <a:latin typeface="Arial"/>
                <a:ea typeface="DejaVu Sans"/>
              </a:rPr>
              <a:t>новых материалов (композиционных материалов)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Рисунок 390"/>
          <p:cNvPicPr/>
          <p:nvPr/>
        </p:nvPicPr>
        <p:blipFill>
          <a:blip r:embed="rId2"/>
          <a:stretch/>
        </p:blipFill>
        <p:spPr>
          <a:xfrm>
            <a:off x="612719" y="1728000"/>
            <a:ext cx="9124668" cy="4845600"/>
          </a:xfrm>
          <a:prstGeom prst="rect">
            <a:avLst/>
          </a:prstGeom>
          <a:ln>
            <a:noFill/>
          </a:ln>
        </p:spPr>
      </p:pic>
      <p:sp>
        <p:nvSpPr>
          <p:cNvPr id="392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Предметная область: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композитные материалы</a:t>
            </a:r>
            <a:endParaRPr lang="ru-RU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A56DC0-4C6C-4FE6-8D0B-2F18975B6BA9}"/>
              </a:ext>
            </a:extLst>
          </p:cNvPr>
          <p:cNvPicPr/>
          <p:nvPr/>
        </p:nvPicPr>
        <p:blipFill rotWithShape="1">
          <a:blip r:embed="rId2"/>
          <a:srcRect l="6794" t="26568" r="79044" b="55484"/>
          <a:stretch/>
        </p:blipFill>
        <p:spPr bwMode="auto">
          <a:xfrm>
            <a:off x="5573949" y="2419350"/>
            <a:ext cx="6008451" cy="2194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9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Выходные переменные</a:t>
            </a:r>
            <a:endParaRPr lang="ru-RU" sz="3600" b="0" strike="noStrike" spc="-1" dirty="0">
              <a:latin typeface="Arial"/>
            </a:endParaRPr>
          </a:p>
        </p:txBody>
      </p:sp>
      <p:pic>
        <p:nvPicPr>
          <p:cNvPr id="394" name="Рисунок 393"/>
          <p:cNvPicPr/>
          <p:nvPr/>
        </p:nvPicPr>
        <p:blipFill>
          <a:blip r:embed="rId3"/>
          <a:stretch/>
        </p:blipFill>
        <p:spPr>
          <a:xfrm>
            <a:off x="619125" y="2100959"/>
            <a:ext cx="2950995" cy="2194815"/>
          </a:xfrm>
          <a:prstGeom prst="rect">
            <a:avLst/>
          </a:prstGeom>
          <a:ln>
            <a:noFill/>
          </a:ln>
        </p:spPr>
      </p:pic>
      <p:pic>
        <p:nvPicPr>
          <p:cNvPr id="395" name="Рисунок 394"/>
          <p:cNvPicPr/>
          <p:nvPr/>
        </p:nvPicPr>
        <p:blipFill>
          <a:blip r:embed="rId4"/>
          <a:stretch/>
        </p:blipFill>
        <p:spPr>
          <a:xfrm>
            <a:off x="3714120" y="2121120"/>
            <a:ext cx="2850480" cy="2174654"/>
          </a:xfrm>
          <a:prstGeom prst="rect">
            <a:avLst/>
          </a:prstGeom>
          <a:ln>
            <a:noFill/>
          </a:ln>
        </p:spPr>
      </p:pic>
      <p:sp>
        <p:nvSpPr>
          <p:cNvPr id="397" name="CustomShape 2"/>
          <p:cNvSpPr/>
          <p:nvPr/>
        </p:nvSpPr>
        <p:spPr>
          <a:xfrm>
            <a:off x="719640" y="5277838"/>
            <a:ext cx="8854920" cy="16563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Для каждого признака — отдельная модель</a:t>
            </a:r>
            <a:endParaRPr lang="ru-RU" sz="16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модуль упругости при растяжении, Гпа (композит)=</a:t>
            </a:r>
            <a:r>
              <a:rPr lang="en-US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f</a:t>
            </a: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(матрица, наполнитель, процесс);</a:t>
            </a:r>
            <a:endParaRPr lang="ru-RU" sz="16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прочность при растяжении, Мпа(композит)=</a:t>
            </a:r>
            <a:r>
              <a:rPr lang="en-US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f</a:t>
            </a:r>
            <a:r>
              <a:rPr lang="ru-RU" sz="1600" spc="-1" dirty="0">
                <a:solidFill>
                  <a:srgbClr val="333333"/>
                </a:solidFill>
              </a:rPr>
              <a:t>(матрица, наполнитель, процесс);</a:t>
            </a:r>
            <a:endParaRPr lang="ru-RU" sz="16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соотношение матрица-наполнитель (процесс) = </a:t>
            </a:r>
            <a:r>
              <a:rPr lang="en-US" sz="1600" spc="-1" dirty="0">
                <a:solidFill>
                  <a:srgbClr val="333333"/>
                </a:solidFill>
              </a:rPr>
              <a:t>f</a:t>
            </a:r>
            <a:r>
              <a:rPr lang="ru-RU" sz="1600" spc="-1" dirty="0">
                <a:solidFill>
                  <a:srgbClr val="333333"/>
                </a:solidFill>
              </a:rPr>
              <a:t>(матрица, наполнитель, композит).</a:t>
            </a:r>
            <a:endParaRPr lang="ru-RU" sz="16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18476C-14E1-4292-B789-73614106FFE7}"/>
              </a:ext>
            </a:extLst>
          </p:cNvPr>
          <p:cNvSpPr txBox="1"/>
          <p:nvPr/>
        </p:nvSpPr>
        <p:spPr>
          <a:xfrm>
            <a:off x="7035641" y="2143278"/>
            <a:ext cx="25389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spc="-1" dirty="0">
                <a:solidFill>
                  <a:schemeClr val="accent3"/>
                </a:solidFill>
              </a:rPr>
              <a:t>Соотношение матрица-наполнитель</a:t>
            </a:r>
            <a:endParaRPr lang="ru-RU" sz="105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648000" y="288000"/>
            <a:ext cx="8927640" cy="11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Входные переменные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792000" y="2880000"/>
            <a:ext cx="8566920" cy="410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latin typeface="Arial"/>
              </a:rPr>
              <a:t>разделим на количественные и категориальные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latin typeface="Arial"/>
              </a:rPr>
              <a:t>Категориальный один («Угол нашивки») - </a:t>
            </a:r>
            <a:r>
              <a:rPr lang="ru-RU" sz="2000" b="0" strike="noStrike" spc="-1" dirty="0" err="1">
                <a:latin typeface="Arial"/>
              </a:rPr>
              <a:t>OrdinalEncoder</a:t>
            </a:r>
            <a:endParaRPr lang="ru-RU" sz="20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список значений стал [0, 1]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latin typeface="Arial"/>
              </a:rPr>
              <a:t>количественные все остальные — </a:t>
            </a:r>
            <a:r>
              <a:rPr lang="ru-RU" sz="2000" b="0" strike="noStrike" spc="-1" dirty="0" err="1">
                <a:latin typeface="Arial"/>
              </a:rPr>
              <a:t>StandardScaler</a:t>
            </a:r>
            <a:endParaRPr lang="ru-RU" sz="20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матожидание стало 0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стандартное отклонение стало 1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latin typeface="Arial"/>
              </a:rPr>
              <a:t>создать объект-</a:t>
            </a:r>
            <a:r>
              <a:rPr lang="ru-RU" sz="2000" b="0" strike="noStrike" spc="-1" dirty="0" err="1">
                <a:latin typeface="Arial"/>
              </a:rPr>
              <a:t>препроцесор</a:t>
            </a:r>
            <a:r>
              <a:rPr lang="ru-RU" sz="2000" b="0" strike="noStrike" spc="-1" dirty="0">
                <a:latin typeface="Arial"/>
              </a:rPr>
              <a:t>, сохранить вместе с моделью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для </a:t>
            </a:r>
            <a:r>
              <a:rPr lang="ru-RU" sz="1800" b="0" strike="noStrike" spc="-1" dirty="0" err="1">
                <a:latin typeface="Arial"/>
              </a:rPr>
              <a:t>train</a:t>
            </a:r>
            <a:r>
              <a:rPr lang="ru-RU" sz="1800" b="0" strike="noStrike" spc="-1" dirty="0">
                <a:latin typeface="Arial"/>
              </a:rPr>
              <a:t> — </a:t>
            </a:r>
            <a:r>
              <a:rPr lang="ru-RU" sz="1800" b="0" strike="noStrike" spc="-1" dirty="0" err="1">
                <a:latin typeface="Arial"/>
              </a:rPr>
              <a:t>fit_transform</a:t>
            </a:r>
            <a:endParaRPr lang="ru-RU" sz="18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для </a:t>
            </a:r>
            <a:r>
              <a:rPr lang="ru-RU" sz="1800" b="0" strike="noStrike" spc="-1" dirty="0" err="1">
                <a:latin typeface="Arial"/>
              </a:rPr>
              <a:t>test</a:t>
            </a:r>
            <a:r>
              <a:rPr lang="ru-RU" sz="1800" b="0" strike="noStrike" spc="-1" dirty="0">
                <a:latin typeface="Arial"/>
              </a:rPr>
              <a:t> — </a:t>
            </a:r>
            <a:r>
              <a:rPr lang="ru-RU" sz="1800" b="0" strike="noStrike" spc="-1" dirty="0" err="1">
                <a:latin typeface="Arial"/>
              </a:rPr>
              <a:t>transform</a:t>
            </a:r>
            <a:endParaRPr lang="ru-RU" sz="18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для введенных данных — </a:t>
            </a:r>
            <a:r>
              <a:rPr lang="ru-RU" sz="1800" b="0" strike="noStrike" spc="-1" dirty="0" err="1">
                <a:latin typeface="Arial"/>
              </a:rPr>
              <a:t>transfo</a:t>
            </a:r>
            <a:r>
              <a:rPr lang="en-US" sz="1800" b="0" strike="noStrike" spc="-1" dirty="0">
                <a:latin typeface="Arial"/>
              </a:rPr>
              <a:t>r</a:t>
            </a:r>
            <a:r>
              <a:rPr lang="ru-RU" sz="1800" b="0" strike="noStrike" spc="-1" dirty="0">
                <a:latin typeface="Arial"/>
              </a:rPr>
              <a:t>m</a:t>
            </a:r>
          </a:p>
        </p:txBody>
      </p:sp>
      <p:sp>
        <p:nvSpPr>
          <p:cNvPr id="400" name="CustomShape 3"/>
          <p:cNvSpPr/>
          <p:nvPr/>
        </p:nvSpPr>
        <p:spPr>
          <a:xfrm>
            <a:off x="576000" y="1584000"/>
            <a:ext cx="8999640" cy="8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 lnSpcReduction="10000"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2400" b="0" strike="noStrike" spc="-1" dirty="0">
                <a:solidFill>
                  <a:srgbClr val="3465A4"/>
                </a:solidFill>
                <a:latin typeface="Arial"/>
              </a:rPr>
              <a:t>Значения признаков в разных диапазонах =&gt; </a:t>
            </a:r>
            <a:endParaRPr lang="ru-RU" sz="2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2400" b="0" strike="noStrike" spc="-1" dirty="0">
                <a:solidFill>
                  <a:srgbClr val="3465A4"/>
                </a:solidFill>
                <a:latin typeface="Arial"/>
              </a:rPr>
              <a:t>необходим </a:t>
            </a:r>
            <a:r>
              <a:rPr lang="ru-RU" sz="2400" b="0" strike="noStrike" spc="-1" dirty="0" err="1">
                <a:solidFill>
                  <a:srgbClr val="3465A4"/>
                </a:solidFill>
                <a:latin typeface="Arial"/>
              </a:rPr>
              <a:t>препроцессинг</a:t>
            </a:r>
            <a:endParaRPr lang="ru-RU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Метрики качества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R2 или коэффициент детерминации 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RMSE (Root Mean Squared Error) или корень из средней квадратичной ошибки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MAE (Mean Absolute Error) или средняя абсолютная ошибка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MAPE (Mean Absolute Percentage Error) или средняя абсолютная процентная ошибка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max error или максимальная ошибка данной модели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Линейная регрессия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Лассо (LASSO) и гребневая (Ridge) регрессия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 опорных векторов для регрессии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 k-ближайших соседей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Деревья решений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Случайный лес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Градиентный бустинг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Нейронная сеть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720000" y="1728000"/>
            <a:ext cx="4103640" cy="280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от 64 до 83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гиперпараметров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CA1CBF-435E-4D3D-B2CB-607EACBD75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4122" y="1754975"/>
            <a:ext cx="5961380" cy="27806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1762AD-0BFF-45CB-96F2-8141D9EBAA51}"/>
              </a:ext>
            </a:extLst>
          </p:cNvPr>
          <p:cNvPicPr/>
          <p:nvPr/>
        </p:nvPicPr>
        <p:blipFill rotWithShape="1">
          <a:blip r:embed="rId4"/>
          <a:srcRect l="7967" t="39325" r="52267" b="35482"/>
          <a:stretch/>
        </p:blipFill>
        <p:spPr bwMode="auto">
          <a:xfrm>
            <a:off x="104775" y="4362450"/>
            <a:ext cx="9975850" cy="27050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12" name="Рисунок 411"/>
          <p:cNvPicPr/>
          <p:nvPr/>
        </p:nvPicPr>
        <p:blipFill>
          <a:blip r:embed="rId3"/>
          <a:stretch/>
        </p:blipFill>
        <p:spPr>
          <a:xfrm>
            <a:off x="1656852" y="5638800"/>
            <a:ext cx="6766920" cy="1151640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1BE6E3-B77B-4D94-9BD5-C145619AAB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2399" y="1552620"/>
            <a:ext cx="9928225" cy="26593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CCE8E8-3897-49B8-BF37-844ABC26CAD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14400" y="4325700"/>
            <a:ext cx="8660160" cy="1313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720000" y="1728000"/>
            <a:ext cx="331092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от 1036 до 3791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гиперпараметров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4A052-F6DA-46CF-87D0-2363592A12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23297" y="1747440"/>
            <a:ext cx="6120130" cy="204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1BDD6A-324A-4E98-B556-536E65C6B2C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0000" y="4514850"/>
            <a:ext cx="9005025" cy="19145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20" name="Рисунок 419"/>
          <p:cNvPicPr/>
          <p:nvPr/>
        </p:nvPicPr>
        <p:blipFill>
          <a:blip r:embed="rId2"/>
          <a:stretch/>
        </p:blipFill>
        <p:spPr>
          <a:xfrm>
            <a:off x="1512000" y="5472000"/>
            <a:ext cx="7048800" cy="1006920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04E673-872F-4547-87F2-04CECC7228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7175" y="1686655"/>
            <a:ext cx="9458325" cy="26333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E8441B-2BB4-42D1-81E8-8BFF4CA06A6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12000" y="4537572"/>
            <a:ext cx="7048800" cy="7683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720000" y="1728000"/>
            <a:ext cx="432036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15000"/>
              </a:lnSpc>
            </a:pPr>
            <a:r>
              <a:rPr lang="ru-RU" sz="2200" b="0" strike="noStrike" spc="-1">
                <a:solidFill>
                  <a:srgbClr val="333333"/>
                </a:solidFill>
                <a:latin typeface="Arial"/>
                <a:ea typeface="DejaVu Sans"/>
              </a:rPr>
              <a:t>MLPRegressor 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ru-RU" sz="22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 библиотеки sklearn</a:t>
            </a:r>
            <a:endParaRPr lang="ru-RU" sz="2200" b="0" strike="noStrike" spc="-1">
              <a:latin typeface="Arial"/>
            </a:endParaRPr>
          </a:p>
        </p:txBody>
      </p:sp>
      <p:pic>
        <p:nvPicPr>
          <p:cNvPr id="425" name="Рисунок 424"/>
          <p:cNvPicPr/>
          <p:nvPr/>
        </p:nvPicPr>
        <p:blipFill>
          <a:blip r:embed="rId3"/>
          <a:stretch/>
        </p:blipFill>
        <p:spPr>
          <a:xfrm>
            <a:off x="5184000" y="4788000"/>
            <a:ext cx="4394160" cy="878760"/>
          </a:xfrm>
          <a:prstGeom prst="rect">
            <a:avLst/>
          </a:prstGeom>
          <a:ln>
            <a:noFill/>
          </a:ln>
        </p:spPr>
      </p:pic>
      <p:sp>
        <p:nvSpPr>
          <p:cNvPr id="426" name="CustomShape 3"/>
          <p:cNvSpPr/>
          <p:nvPr/>
        </p:nvSpPr>
        <p:spPr>
          <a:xfrm>
            <a:off x="5472000" y="5868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Значения выхода от 0.39 до 5.46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1E594A-19D3-44B0-ADD9-F70AD81619D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88200" y="1819600"/>
            <a:ext cx="4699000" cy="25857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7921FE-D6AD-4E2B-85C3-9BB46E672F9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5477" y="4953000"/>
            <a:ext cx="4512723" cy="16923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Постановка задачи</a:t>
            </a:r>
            <a:r>
              <a:rPr lang="en-US" sz="36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36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и план работы</a:t>
            </a:r>
            <a:endParaRPr lang="ru-RU" sz="3600" b="0" strike="noStrike" spc="-1" dirty="0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720000" y="1728000"/>
            <a:ext cx="8854920" cy="52894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изучить предметную область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провести разведочный анализ данных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разделить данные на тренировочную и тестовую выборки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выполнить 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препроцессинг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(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предобаботку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)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выбрать базовую модель и модели для подбора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сравнить модели с 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гиперпараметрами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по умолчанию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подобрать 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гиперпараметры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с помощью с помощью поиска по сетке с перекрестной проверкой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сравнить модели после подбора 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гиперпараметров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и выбрать лучшую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и базовой моделей на тестовой выборке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модели на тренировочной и тестовой выборке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разработать приложение</a:t>
            </a:r>
            <a:endParaRPr lang="ru-RU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862560" y="1728000"/>
            <a:ext cx="3960360" cy="17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Нейросеть 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 библиотеки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tensorflow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429" name="Рисунок 428"/>
          <p:cNvPicPr/>
          <p:nvPr/>
        </p:nvPicPr>
        <p:blipFill>
          <a:blip r:embed="rId3"/>
          <a:stretch/>
        </p:blipFill>
        <p:spPr>
          <a:xfrm>
            <a:off x="6336000" y="1728000"/>
            <a:ext cx="2099520" cy="5197680"/>
          </a:xfrm>
          <a:prstGeom prst="rect">
            <a:avLst/>
          </a:prstGeom>
          <a:ln>
            <a:noFill/>
          </a:ln>
        </p:spPr>
      </p:pic>
      <p:pic>
        <p:nvPicPr>
          <p:cNvPr id="430" name="Рисунок 429"/>
          <p:cNvPicPr/>
          <p:nvPr/>
        </p:nvPicPr>
        <p:blipFill>
          <a:blip r:embed="rId4"/>
          <a:stretch/>
        </p:blipFill>
        <p:spPr>
          <a:xfrm>
            <a:off x="720000" y="3840840"/>
            <a:ext cx="3814920" cy="303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584080" y="1640485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Обучение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нейросети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512240" y="355743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ранняя остановка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434" name="CustomShape 4"/>
          <p:cNvSpPr/>
          <p:nvPr/>
        </p:nvSpPr>
        <p:spPr>
          <a:xfrm>
            <a:off x="584080" y="5921379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Dropout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3B2BF2-59C6-45E2-8F48-27944F4947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8000" y="1490061"/>
            <a:ext cx="5983150" cy="153888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5469333-C1DE-48AC-8017-58734022F4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57790" y="2974034"/>
            <a:ext cx="6120130" cy="206278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50E1DF-CBE9-4EDD-81CC-9475A896563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97580" y="5212350"/>
            <a:ext cx="6120130" cy="2150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353520" y="4176000"/>
            <a:ext cx="3822120" cy="20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Выбираю нейросеть, 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обученную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с ранней остановкой</a:t>
            </a:r>
            <a:endParaRPr lang="ru-RU" sz="2200" b="0" strike="noStrike" spc="-1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288000" y="1944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Значения выхода от 0.39 до 5.46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D9B870-F818-45CC-98E2-3C34BFDE68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540" y="2860080"/>
            <a:ext cx="4006080" cy="1099560"/>
          </a:xfrm>
          <a:prstGeom prst="rect">
            <a:avLst/>
          </a:prstGeom>
        </p:spPr>
      </p:pic>
      <p:pic>
        <p:nvPicPr>
          <p:cNvPr id="11" name="Изображение34">
            <a:extLst>
              <a:ext uri="{FF2B5EF4-FFF2-40B4-BE49-F238E27FC236}">
                <a16:creationId xmlns:a16="http://schemas.microsoft.com/office/drawing/2014/main" id="{FC0DB52E-A765-4709-B512-E5F75F08F1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359600" y="1968538"/>
            <a:ext cx="5137150" cy="1619885"/>
          </a:xfrm>
          <a:prstGeom prst="rect">
            <a:avLst/>
          </a:prstGeom>
        </p:spPr>
      </p:pic>
      <p:pic>
        <p:nvPicPr>
          <p:cNvPr id="12" name="Изображение35">
            <a:extLst>
              <a:ext uri="{FF2B5EF4-FFF2-40B4-BE49-F238E27FC236}">
                <a16:creationId xmlns:a16="http://schemas.microsoft.com/office/drawing/2014/main" id="{5B875D93-9E6D-4278-8596-8F23FBF5FC8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406272" y="3492115"/>
            <a:ext cx="5043805" cy="1619885"/>
          </a:xfrm>
          <a:prstGeom prst="rect">
            <a:avLst/>
          </a:prstGeom>
        </p:spPr>
      </p:pic>
      <p:pic>
        <p:nvPicPr>
          <p:cNvPr id="13" name="Изображение36">
            <a:extLst>
              <a:ext uri="{FF2B5EF4-FFF2-40B4-BE49-F238E27FC236}">
                <a16:creationId xmlns:a16="http://schemas.microsoft.com/office/drawing/2014/main" id="{33F25181-2818-4919-86C1-75B385EAB5A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4338010" y="4959128"/>
            <a:ext cx="5158740" cy="161988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FEE3E26-80F5-4281-BCC0-1B3D37C28BA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61540" y="6724650"/>
            <a:ext cx="6120130" cy="5873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Разработка веб-приложения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47" name="Рисунок 446"/>
          <p:cNvPicPr/>
          <p:nvPr/>
        </p:nvPicPr>
        <p:blipFill>
          <a:blip r:embed="rId2"/>
          <a:stretch/>
        </p:blipFill>
        <p:spPr>
          <a:xfrm>
            <a:off x="720000" y="2049840"/>
            <a:ext cx="8854920" cy="439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Разработка веб-приложения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49" name="Рисунок 448"/>
          <p:cNvPicPr/>
          <p:nvPr/>
        </p:nvPicPr>
        <p:blipFill>
          <a:blip r:embed="rId2"/>
          <a:stretch/>
        </p:blipFill>
        <p:spPr>
          <a:xfrm>
            <a:off x="720000" y="1927440"/>
            <a:ext cx="8854920" cy="464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latin typeface="Arial"/>
              </a:rPr>
              <a:t>Результаты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504000" y="1764000"/>
            <a:ext cx="9071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3200" b="0" strike="noStrike" spc="-1" dirty="0">
                <a:solidFill>
                  <a:srgbClr val="3465A4"/>
                </a:solidFill>
                <a:latin typeface="Arial Black"/>
              </a:rPr>
              <a:t>Цель задания решить не удалось</a:t>
            </a:r>
            <a:endParaRPr lang="ru-RU" sz="3200" b="0" strike="noStrike" spc="-1" dirty="0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1008000" y="3240000"/>
            <a:ext cx="7919640" cy="32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b="0" strike="noStrike" spc="-1" dirty="0">
                <a:latin typeface="Arial"/>
              </a:rPr>
              <a:t>Дальнейшие поиски решения могли бы включать: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консультации экспертов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уточненную постановку задачи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spc="-1" dirty="0">
                <a:latin typeface="Arial"/>
              </a:rPr>
              <a:t>г</a:t>
            </a:r>
            <a:r>
              <a:rPr lang="ru-RU" sz="2200" b="0" strike="noStrike" spc="-1" dirty="0">
                <a:latin typeface="Arial"/>
              </a:rPr>
              <a:t>лубокое исследование первичных данных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отбор признаков и уменьшение размерности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эксперименты с градиентным </a:t>
            </a:r>
            <a:r>
              <a:rPr lang="ru-RU" sz="2200" b="0" strike="noStrike" spc="-1" dirty="0" err="1">
                <a:latin typeface="Arial"/>
              </a:rPr>
              <a:t>бустингом</a:t>
            </a:r>
            <a:endParaRPr lang="ru-RU" sz="2200" b="0" strike="noStrike" spc="-1" dirty="0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углубление в нейросети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4000" b="1" strike="noStrike" spc="-1">
                <a:solidFill>
                  <a:srgbClr val="333333"/>
                </a:solidFill>
                <a:latin typeface="Arial"/>
                <a:ea typeface="DejaVu Sans"/>
              </a:rPr>
              <a:t>Спасибо за внимание!</a:t>
            </a:r>
            <a:endParaRPr lang="ru-RU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073888" y="1728000"/>
            <a:ext cx="8500672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X_bp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(матрица из 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базальтопластика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):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признаков: 10 и индекс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строк: 1023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X_nup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(наполнитель из углепластика):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признаков: 3 и индекс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строк: 1040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Объединение с типом INNER по индексу, получилось: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признаков: 13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строк: 1023</a:t>
            </a:r>
            <a:endParaRPr lang="ru-RU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74" name="Рисунок 373"/>
          <p:cNvPicPr/>
          <p:nvPr/>
        </p:nvPicPr>
        <p:blipFill>
          <a:blip r:embed="rId2"/>
          <a:stretch/>
        </p:blipFill>
        <p:spPr>
          <a:xfrm>
            <a:off x="318977" y="1584000"/>
            <a:ext cx="4558663" cy="5188354"/>
          </a:xfrm>
          <a:prstGeom prst="rect">
            <a:avLst/>
          </a:prstGeom>
          <a:ln>
            <a:noFill/>
          </a:ln>
        </p:spPr>
      </p:pic>
      <p:pic>
        <p:nvPicPr>
          <p:cNvPr id="375" name="Рисунок 374"/>
          <p:cNvPicPr/>
          <p:nvPr/>
        </p:nvPicPr>
        <p:blipFill>
          <a:blip r:embed="rId3"/>
          <a:stretch/>
        </p:blipFill>
        <p:spPr>
          <a:xfrm>
            <a:off x="5040311" y="1583999"/>
            <a:ext cx="4558663" cy="5188355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3822044" y="6772355"/>
            <a:ext cx="3874156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0" strike="noStrike" spc="-1" dirty="0">
                <a:solidFill>
                  <a:srgbClr val="3465A4"/>
                </a:solidFill>
                <a:latin typeface="Arial"/>
              </a:rPr>
              <a:t>Пропусков нет </a:t>
            </a:r>
            <a:endParaRPr lang="ru-RU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Гистограммы распределения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и диаграммы “ящик с усами”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936000" y="5904000"/>
            <a:ext cx="8171640" cy="99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Большинство — количественные, вещественные, положительные, нормально распределенные</a:t>
            </a:r>
            <a:endParaRPr lang="ru-RU" sz="1800" b="0" strike="noStrike" spc="-1">
              <a:latin typeface="Arial"/>
            </a:endParaRPr>
          </a:p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Угол нашивки — категориальный, бинарный</a:t>
            </a:r>
            <a:endParaRPr lang="ru-RU" sz="1800" b="0" strike="noStrike" spc="-1">
              <a:latin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0D8455-635C-41E9-8958-490AF2EC5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682" y="1781640"/>
            <a:ext cx="2729138" cy="386521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B086C9A-B63F-4C51-8D59-314D7B439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598" y="2702887"/>
            <a:ext cx="2059645" cy="61438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A1DB047-327F-4ECD-8CE5-717381E23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655" y="3427614"/>
            <a:ext cx="2002288" cy="66704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89AB822-1146-467A-8F18-820439DB5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456" y="4199812"/>
            <a:ext cx="1918859" cy="5757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32F277F-93D6-4A8E-BA27-677C94E14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276" y="4950455"/>
            <a:ext cx="2002288" cy="61438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88982A7-32E5-409F-BC38-DBAD240D51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1598" y="1954951"/>
            <a:ext cx="1939717" cy="6436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Попарные графики рассеяния точек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1420391" y="6824642"/>
            <a:ext cx="2898689" cy="660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Выбросы есть</a:t>
            </a:r>
            <a:endParaRPr lang="ru-RU" sz="2400" b="0" strike="noStrike" spc="-1" dirty="0">
              <a:latin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EF33DF-A628-43A9-A6FC-EABFAB82A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4" y="1707668"/>
            <a:ext cx="8961717" cy="484822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AF5A274-176F-4289-9E18-B69E4992F6B2}"/>
              </a:ext>
            </a:extLst>
          </p:cNvPr>
          <p:cNvSpPr/>
          <p:nvPr/>
        </p:nvSpPr>
        <p:spPr>
          <a:xfrm>
            <a:off x="5517894" y="6785476"/>
            <a:ext cx="3212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spc="-1" dirty="0">
                <a:solidFill>
                  <a:srgbClr val="333333"/>
                </a:solidFill>
              </a:rPr>
              <a:t>Зависимостей нет</a:t>
            </a:r>
            <a:endParaRPr lang="ru-RU" sz="2400" spc="-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A4DEE3-B9F6-4A22-AA93-B288F675B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31" y="444500"/>
            <a:ext cx="4499763" cy="66956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61971A-335E-4B29-93E0-36323E228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15" y="533400"/>
            <a:ext cx="4694297" cy="660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57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Выбросы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720000" y="1728000"/>
            <a:ext cx="885492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Найдено:</a:t>
            </a:r>
            <a:endParaRPr lang="ru-RU" sz="20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методом 3-х сигм — 24 выброса</a:t>
            </a:r>
            <a:endParaRPr lang="ru-RU" sz="20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методом </a:t>
            </a: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межквартильных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расстояний — 93 выброса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После удаления осталось 1000 строк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387" name="Рисунок 386"/>
          <p:cNvPicPr/>
          <p:nvPr/>
        </p:nvPicPr>
        <p:blipFill>
          <a:blip r:embed="rId3"/>
          <a:stretch/>
        </p:blipFill>
        <p:spPr>
          <a:xfrm>
            <a:off x="720000" y="4453560"/>
            <a:ext cx="8854920" cy="221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4E69F3-880F-479C-9437-EF2146DD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76" y="1225550"/>
            <a:ext cx="7432674" cy="5956300"/>
          </a:xfrm>
          <a:prstGeom prst="rect">
            <a:avLst/>
          </a:prstGeom>
        </p:spPr>
      </p:pic>
      <p:sp>
        <p:nvSpPr>
          <p:cNvPr id="38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Матрица корреляции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510450" y="3905250"/>
            <a:ext cx="2089876" cy="2805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 dirty="0" err="1">
                <a:latin typeface="Arial"/>
              </a:rPr>
              <a:t>Корреляци-онная</a:t>
            </a:r>
            <a:endParaRPr lang="ru-RU" sz="2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 dirty="0">
                <a:solidFill>
                  <a:srgbClr val="3465A4"/>
                </a:solidFill>
                <a:latin typeface="Arial"/>
                <a:ea typeface="DejaVu Sans"/>
              </a:rPr>
              <a:t>зависимость </a:t>
            </a:r>
            <a:endParaRPr lang="ru-RU" sz="2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 dirty="0">
                <a:latin typeface="Arial"/>
              </a:rPr>
              <a:t>отсутствует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</TotalTime>
  <Words>931</Words>
  <Application>Microsoft Office PowerPoint</Application>
  <PresentationFormat>Произвольный</PresentationFormat>
  <Paragraphs>163</Paragraphs>
  <Slides>26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9</vt:i4>
      </vt:variant>
      <vt:variant>
        <vt:lpstr>Заголовки слайдов</vt:lpstr>
      </vt:variant>
      <vt:variant>
        <vt:i4>26</vt:i4>
      </vt:variant>
    </vt:vector>
  </HeadingPairs>
  <TitlesOfParts>
    <vt:vector size="41" baseType="lpstr">
      <vt:lpstr>Arial</vt:lpstr>
      <vt:lpstr>Arial Black</vt:lpstr>
      <vt:lpstr>Calibri</vt:lpstr>
      <vt:lpstr>DejaVu Sans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subject/>
  <dc:creator>Рамиль Хайрутдинов</dc:creator>
  <dc:description/>
  <cp:lastModifiedBy>Рамиль Хайрутдинов</cp:lastModifiedBy>
  <cp:revision>41</cp:revision>
  <dcterms:created xsi:type="dcterms:W3CDTF">2022-04-21T01:29:43Z</dcterms:created>
  <dcterms:modified xsi:type="dcterms:W3CDTF">2022-11-11T12:33:29Z</dcterms:modified>
  <dc:language>ru-RU</dc:language>
</cp:coreProperties>
</file>